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110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ru-RU"/>
              <a:t>Образец заголовка</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9DC953BC-4CAF-4444-8085-30C144CFBA8C}" type="datetimeFigureOut">
              <a:rPr lang="ru-RU" smtClean="0"/>
              <a:t>17.01.2022</a:t>
            </a:fld>
            <a:endParaRPr lang="ru-RU"/>
          </a:p>
        </p:txBody>
      </p:sp>
      <p:sp>
        <p:nvSpPr>
          <p:cNvPr id="5" name="Footer Placeholder 4"/>
          <p:cNvSpPr>
            <a:spLocks noGrp="1"/>
          </p:cNvSpPr>
          <p:nvPr>
            <p:ph type="ftr" sz="quarter" idx="11"/>
          </p:nvPr>
        </p:nvSpPr>
        <p:spPr>
          <a:xfrm>
            <a:off x="1174044" y="5357592"/>
            <a:ext cx="5034845" cy="365125"/>
          </a:xfrm>
        </p:spPr>
        <p:txBody>
          <a:bodyPr/>
          <a:lstStyle/>
          <a:p>
            <a:endParaRPr lang="ru-RU"/>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2D5BDFB5-B053-4138-8611-900E27B15FF2}"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9DC953BC-4CAF-4444-8085-30C144CFBA8C}" type="datetimeFigureOut">
              <a:rPr lang="ru-RU" smtClean="0"/>
              <a:t>17.01.2022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D5BDFB5-B053-4138-8611-900E27B15FF2}"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9DC953BC-4CAF-4444-8085-30C144CFBA8C}" type="datetimeFigureOut">
              <a:rPr lang="ru-RU" smtClean="0"/>
              <a:t>17.01.2022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D5BDFB5-B053-4138-8611-900E27B15FF2}"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9DC953BC-4CAF-4444-8085-30C144CFBA8C}" type="datetimeFigureOut">
              <a:rPr lang="ru-RU" smtClean="0"/>
              <a:t>17.01.2022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D5BDFB5-B053-4138-8611-900E27B15FF2}"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ru-RU"/>
              <a:t>Образец заголовка</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9DC953BC-4CAF-4444-8085-30C144CFBA8C}" type="datetimeFigureOut">
              <a:rPr lang="ru-RU" smtClean="0"/>
              <a:t>17.01.2022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D5BDFB5-B053-4138-8611-900E27B15FF2}"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5" name="Date Placeholder 4"/>
          <p:cNvSpPr>
            <a:spLocks noGrp="1"/>
          </p:cNvSpPr>
          <p:nvPr>
            <p:ph type="dt" sz="half" idx="10"/>
          </p:nvPr>
        </p:nvSpPr>
        <p:spPr/>
        <p:txBody>
          <a:bodyPr/>
          <a:lstStyle/>
          <a:p>
            <a:fld id="{9DC953BC-4CAF-4444-8085-30C144CFBA8C}" type="datetimeFigureOut">
              <a:rPr lang="ru-RU" smtClean="0"/>
              <a:t>17.01.2022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D5BDFB5-B053-4138-8611-900E27B15FF2}" type="slidenum">
              <a:rPr lang="ru-RU" smtClean="0"/>
              <a:t>‹#›</a:t>
            </a:fld>
            <a:endParaRPr lang="ru-RU"/>
          </a:p>
        </p:txBody>
      </p:sp>
      <p:sp>
        <p:nvSpPr>
          <p:cNvPr id="9" name="Content Placeholder 8"/>
          <p:cNvSpPr>
            <a:spLocks noGrp="1"/>
          </p:cNvSpPr>
          <p:nvPr>
            <p:ph sz="quarter" idx="13"/>
          </p:nvPr>
        </p:nvSpPr>
        <p:spPr>
          <a:xfrm>
            <a:off x="1298448" y="2121407"/>
            <a:ext cx="3200400" cy="360273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7" name="Date Placeholder 6"/>
          <p:cNvSpPr>
            <a:spLocks noGrp="1"/>
          </p:cNvSpPr>
          <p:nvPr>
            <p:ph type="dt" sz="half" idx="10"/>
          </p:nvPr>
        </p:nvSpPr>
        <p:spPr/>
        <p:txBody>
          <a:bodyPr/>
          <a:lstStyle/>
          <a:p>
            <a:fld id="{9DC953BC-4CAF-4444-8085-30C144CFBA8C}" type="datetimeFigureOut">
              <a:rPr lang="ru-RU" smtClean="0"/>
              <a:t>17.01.2022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2D5BDFB5-B053-4138-8611-900E27B15FF2}" type="slidenum">
              <a:rPr lang="ru-RU" smtClean="0"/>
              <a:t>‹#›</a:t>
            </a:fld>
            <a:endParaRPr lang="ru-RU"/>
          </a:p>
        </p:txBody>
      </p:sp>
      <p:sp>
        <p:nvSpPr>
          <p:cNvPr id="11" name="Content Placeholder 10"/>
          <p:cNvSpPr>
            <a:spLocks noGrp="1"/>
          </p:cNvSpPr>
          <p:nvPr>
            <p:ph sz="quarter" idx="13"/>
          </p:nvPr>
        </p:nvSpPr>
        <p:spPr>
          <a:xfrm>
            <a:off x="1298448" y="2944368"/>
            <a:ext cx="3227832" cy="277977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9DC953BC-4CAF-4444-8085-30C144CFBA8C}" type="datetimeFigureOut">
              <a:rPr lang="ru-RU" smtClean="0"/>
              <a:t>17.01.2022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2D5BDFB5-B053-4138-8611-900E27B15FF2}"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C953BC-4CAF-4444-8085-30C144CFBA8C}" type="datetimeFigureOut">
              <a:rPr lang="ru-RU" smtClean="0"/>
              <a:t>17.01.2022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2D5BDFB5-B053-4138-8611-900E27B15FF2}"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ru-RU"/>
              <a:t>Образец заголовка</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a:xfrm rot="60000">
            <a:off x="6341698" y="5885672"/>
            <a:ext cx="1213821" cy="365125"/>
          </a:xfrm>
        </p:spPr>
        <p:txBody>
          <a:bodyPr/>
          <a:lstStyle/>
          <a:p>
            <a:fld id="{9DC953BC-4CAF-4444-8085-30C144CFBA8C}" type="datetimeFigureOut">
              <a:rPr lang="ru-RU" smtClean="0"/>
              <a:t>17.01.2022</a:t>
            </a:fld>
            <a:endParaRPr lang="ru-RU"/>
          </a:p>
        </p:txBody>
      </p:sp>
      <p:sp>
        <p:nvSpPr>
          <p:cNvPr id="6" name="Footer Placeholder 5"/>
          <p:cNvSpPr>
            <a:spLocks noGrp="1"/>
          </p:cNvSpPr>
          <p:nvPr>
            <p:ph type="ftr" sz="quarter" idx="11"/>
          </p:nvPr>
        </p:nvSpPr>
        <p:spPr>
          <a:xfrm rot="-60000">
            <a:off x="914554" y="5829261"/>
            <a:ext cx="3522607" cy="365125"/>
          </a:xfrm>
        </p:spPr>
        <p:txBody>
          <a:bodyPr/>
          <a:lstStyle/>
          <a:p>
            <a:endParaRPr lang="ru-RU"/>
          </a:p>
        </p:txBody>
      </p:sp>
      <p:sp>
        <p:nvSpPr>
          <p:cNvPr id="7" name="Slide Number Placeholder 6"/>
          <p:cNvSpPr>
            <a:spLocks noGrp="1"/>
          </p:cNvSpPr>
          <p:nvPr>
            <p:ph type="sldNum" sz="quarter" idx="12"/>
          </p:nvPr>
        </p:nvSpPr>
        <p:spPr>
          <a:xfrm rot="60000">
            <a:off x="7557313" y="5896961"/>
            <a:ext cx="554023" cy="365125"/>
          </a:xfrm>
        </p:spPr>
        <p:txBody>
          <a:bodyPr/>
          <a:lstStyle/>
          <a:p>
            <a:fld id="{2D5BDFB5-B053-4138-8611-900E27B15FF2}"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ru-RU"/>
              <a:t>Образец заголовка</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a:xfrm rot="60000">
            <a:off x="6345936" y="5888737"/>
            <a:ext cx="1213821" cy="365125"/>
          </a:xfrm>
        </p:spPr>
        <p:txBody>
          <a:bodyPr/>
          <a:lstStyle/>
          <a:p>
            <a:fld id="{9DC953BC-4CAF-4444-8085-30C144CFBA8C}" type="datetimeFigureOut">
              <a:rPr lang="ru-RU" smtClean="0"/>
              <a:t>17.01.2022</a:t>
            </a:fld>
            <a:endParaRPr lang="ru-RU"/>
          </a:p>
        </p:txBody>
      </p:sp>
      <p:sp>
        <p:nvSpPr>
          <p:cNvPr id="6" name="Footer Placeholder 5"/>
          <p:cNvSpPr>
            <a:spLocks noGrp="1"/>
          </p:cNvSpPr>
          <p:nvPr>
            <p:ph type="ftr" sz="quarter" idx="11"/>
          </p:nvPr>
        </p:nvSpPr>
        <p:spPr>
          <a:xfrm rot="-60000">
            <a:off x="914569" y="5831037"/>
            <a:ext cx="3319043" cy="365125"/>
          </a:xfrm>
        </p:spPr>
        <p:txBody>
          <a:bodyPr/>
          <a:lstStyle/>
          <a:p>
            <a:endParaRPr lang="ru-RU"/>
          </a:p>
        </p:txBody>
      </p:sp>
      <p:sp>
        <p:nvSpPr>
          <p:cNvPr id="7" name="Slide Number Placeholder 6"/>
          <p:cNvSpPr>
            <a:spLocks noGrp="1"/>
          </p:cNvSpPr>
          <p:nvPr>
            <p:ph type="sldNum" sz="quarter" idx="12"/>
          </p:nvPr>
        </p:nvSpPr>
        <p:spPr>
          <a:xfrm rot="60000">
            <a:off x="7562089" y="5900026"/>
            <a:ext cx="554023" cy="365125"/>
          </a:xfrm>
        </p:spPr>
        <p:txBody>
          <a:bodyPr/>
          <a:lstStyle/>
          <a:p>
            <a:fld id="{2D5BDFB5-B053-4138-8611-900E27B15FF2}"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9DC953BC-4CAF-4444-8085-30C144CFBA8C}" type="datetimeFigureOut">
              <a:rPr lang="ru-RU" smtClean="0"/>
              <a:t>17.01.2022</a:t>
            </a:fld>
            <a:endParaRPr lang="ru-RU"/>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ru-RU"/>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2D5BDFB5-B053-4138-8611-900E27B15FF2}"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63688" y="1988840"/>
            <a:ext cx="5723468" cy="1828090"/>
          </a:xfrm>
        </p:spPr>
        <p:txBody>
          <a:bodyPr>
            <a:normAutofit fontScale="90000"/>
          </a:bodyPr>
          <a:lstStyle/>
          <a:p>
            <a:r>
              <a:rPr lang="kk-KZ" b="1" dirty="0"/>
              <a:t>Аудармадағы түсіну және жеткізу</a:t>
            </a:r>
            <a:endParaRPr lang="ru-RU" dirty="0"/>
          </a:p>
        </p:txBody>
      </p:sp>
      <p:sp>
        <p:nvSpPr>
          <p:cNvPr id="3" name="Подзаголовок 2"/>
          <p:cNvSpPr>
            <a:spLocks noGrp="1"/>
          </p:cNvSpPr>
          <p:nvPr>
            <p:ph type="subTitle" idx="1"/>
          </p:nvPr>
        </p:nvSpPr>
        <p:spPr>
          <a:xfrm>
            <a:off x="3347864" y="4293096"/>
            <a:ext cx="4739587" cy="1255558"/>
          </a:xfrm>
        </p:spPr>
        <p:txBody>
          <a:bodyPr>
            <a:normAutofit/>
          </a:bodyPr>
          <a:lstStyle/>
          <a:p>
            <a:r>
              <a:rPr lang="kk-KZ" sz="1600" b="1"/>
              <a:t>                     </a:t>
            </a:r>
            <a:endParaRPr lang="ru-RU" sz="1600" dirty="0"/>
          </a:p>
        </p:txBody>
      </p:sp>
      <p:sp>
        <p:nvSpPr>
          <p:cNvPr id="4" name="Прямоугольник 3"/>
          <p:cNvSpPr/>
          <p:nvPr/>
        </p:nvSpPr>
        <p:spPr>
          <a:xfrm>
            <a:off x="1187624" y="1052736"/>
            <a:ext cx="6534472" cy="1200329"/>
          </a:xfrm>
          <a:prstGeom prst="rect">
            <a:avLst/>
          </a:prstGeom>
        </p:spPr>
        <p:txBody>
          <a:bodyPr wrap="square">
            <a:spAutoFit/>
          </a:bodyPr>
          <a:lstStyle/>
          <a:p>
            <a:r>
              <a:rPr lang="kk-KZ" b="1" dirty="0"/>
              <a:t>        Әл - Фараби атындағы Қазақ Ұлттық Университеті</a:t>
            </a:r>
            <a:endParaRPr lang="ru-RU" dirty="0">
              <a:effectLst/>
            </a:endParaRPr>
          </a:p>
          <a:p>
            <a:r>
              <a:rPr lang="kk-KZ" b="1" dirty="0"/>
              <a:t>                                  Шығыстану факультеті</a:t>
            </a:r>
            <a:endParaRPr lang="ru-RU" dirty="0">
              <a:effectLst/>
            </a:endParaRPr>
          </a:p>
          <a:p>
            <a:r>
              <a:rPr lang="kk-KZ" b="1" dirty="0"/>
              <a:t>                                  Қытайтану кафедрасы</a:t>
            </a:r>
            <a:endParaRPr lang="ru-RU" dirty="0">
              <a:effectLst/>
            </a:endParaRPr>
          </a:p>
          <a:p>
            <a:r>
              <a:rPr lang="kk-KZ" b="1" dirty="0"/>
              <a:t>                                           Аударма ісі</a:t>
            </a:r>
            <a:endParaRPr lang="ru-RU" dirty="0">
              <a:effectLst/>
            </a:endParaRPr>
          </a:p>
        </p:txBody>
      </p:sp>
    </p:spTree>
    <p:extLst>
      <p:ext uri="{BB962C8B-B14F-4D97-AF65-F5344CB8AC3E}">
        <p14:creationId xmlns:p14="http://schemas.microsoft.com/office/powerpoint/2010/main" val="38302310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15616" y="898337"/>
            <a:ext cx="6984776" cy="2862322"/>
          </a:xfrm>
          <a:prstGeom prst="rect">
            <a:avLst/>
          </a:prstGeom>
        </p:spPr>
        <p:txBody>
          <a:bodyPr wrap="square">
            <a:spAutoFit/>
          </a:bodyPr>
          <a:lstStyle/>
          <a:p>
            <a:r>
              <a:rPr lang="kk-KZ" b="1" dirty="0"/>
              <a:t>                          Қолданылған әдебиеттер</a:t>
            </a:r>
            <a:endParaRPr lang="ru-RU" dirty="0"/>
          </a:p>
          <a:p>
            <a:pPr lvl="0"/>
            <a:r>
              <a:rPr lang="kk-KZ" dirty="0"/>
              <a:t>1. Аударманың өзекті мәселелері // Құраст: С.Құлманов. – Алматы: «Palitra-Press» - 2015, 296 б.</a:t>
            </a:r>
            <a:endParaRPr lang="ru-RU" dirty="0"/>
          </a:p>
          <a:p>
            <a:pPr lvl="0"/>
            <a:r>
              <a:rPr lang="ru-RU" dirty="0"/>
              <a:t>2. Виноградов В.В. О теории художественной речи. – М.: 1971. - 231 с. </a:t>
            </a:r>
          </a:p>
          <a:p>
            <a:pPr lvl="0"/>
            <a:r>
              <a:rPr lang="ru-RU" dirty="0"/>
              <a:t>3. Комиссаров В. Теория перевода. – М.: Высшая школа, 1990. -250 с. </a:t>
            </a:r>
          </a:p>
          <a:p>
            <a:pPr lvl="0"/>
            <a:r>
              <a:rPr lang="ru-RU" dirty="0"/>
              <a:t>4. </a:t>
            </a:r>
            <a:r>
              <a:rPr lang="ru-RU" dirty="0" err="1"/>
              <a:t>Швейцер</a:t>
            </a:r>
            <a:r>
              <a:rPr lang="ru-RU" dirty="0"/>
              <a:t> А.Д. Теория перевода. Статус проблемы, аспекты. –М.: 1998. – 118 с. </a:t>
            </a:r>
          </a:p>
          <a:p>
            <a:pPr lvl="0"/>
            <a:r>
              <a:rPr lang="ru-RU" dirty="0"/>
              <a:t>5. </a:t>
            </a:r>
            <a:r>
              <a:rPr lang="ru-RU" dirty="0" err="1"/>
              <a:t>Гарбовский</a:t>
            </a:r>
            <a:r>
              <a:rPr lang="ru-RU" dirty="0"/>
              <a:t> Н.К. Теория перевода. – М.: МГУ, 2004. – 543 с</a:t>
            </a:r>
          </a:p>
        </p:txBody>
      </p:sp>
    </p:spTree>
    <p:extLst>
      <p:ext uri="{BB962C8B-B14F-4D97-AF65-F5344CB8AC3E}">
        <p14:creationId xmlns:p14="http://schemas.microsoft.com/office/powerpoint/2010/main" val="2577227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87624" y="692696"/>
            <a:ext cx="5688632" cy="2585323"/>
          </a:xfrm>
          <a:prstGeom prst="rect">
            <a:avLst/>
          </a:prstGeom>
        </p:spPr>
        <p:txBody>
          <a:bodyPr wrap="square">
            <a:spAutoFit/>
          </a:bodyPr>
          <a:lstStyle/>
          <a:p>
            <a:r>
              <a:rPr lang="kk-KZ" b="1" dirty="0"/>
              <a:t>                                       Жоспары</a:t>
            </a:r>
            <a:endParaRPr lang="ru-RU" dirty="0"/>
          </a:p>
          <a:p>
            <a:r>
              <a:rPr lang="kk-KZ" dirty="0"/>
              <a:t>Кіріспе</a:t>
            </a:r>
            <a:endParaRPr lang="ru-RU" dirty="0"/>
          </a:p>
          <a:p>
            <a:pPr lvl="0"/>
            <a:r>
              <a:rPr lang="kk-KZ" dirty="0"/>
              <a:t> 1. Аударманы дұрыс жеткізе білу</a:t>
            </a:r>
            <a:endParaRPr lang="ru-RU" dirty="0"/>
          </a:p>
          <a:p>
            <a:pPr lvl="0"/>
            <a:r>
              <a:rPr lang="kk-KZ" dirty="0"/>
              <a:t> 2. Аудармада дұрыс өзгертулер жасай білу</a:t>
            </a:r>
            <a:endParaRPr lang="ru-RU" dirty="0"/>
          </a:p>
          <a:p>
            <a:pPr lvl="0"/>
            <a:r>
              <a:rPr lang="kk-KZ" dirty="0"/>
              <a:t> 3. Аударма жасаудың техникасы</a:t>
            </a:r>
            <a:endParaRPr lang="ru-RU" dirty="0"/>
          </a:p>
          <a:p>
            <a:pPr lvl="0"/>
            <a:r>
              <a:rPr lang="kk-KZ" dirty="0"/>
              <a:t> 4. Аударма теориясында түпнұсқаның ұлттық және тарихи ерекшелігін сақтау</a:t>
            </a:r>
            <a:endParaRPr lang="ru-RU" dirty="0"/>
          </a:p>
          <a:p>
            <a:r>
              <a:rPr lang="kk-KZ" dirty="0"/>
              <a:t>Қорытынды</a:t>
            </a:r>
            <a:endParaRPr lang="ru-RU" dirty="0"/>
          </a:p>
          <a:p>
            <a:r>
              <a:rPr lang="kk-KZ" dirty="0"/>
              <a:t>Қолданылған әдебиеттер</a:t>
            </a:r>
            <a:endParaRPr lang="ru-RU" dirty="0"/>
          </a:p>
        </p:txBody>
      </p:sp>
    </p:spTree>
    <p:extLst>
      <p:ext uri="{BB962C8B-B14F-4D97-AF65-F5344CB8AC3E}">
        <p14:creationId xmlns:p14="http://schemas.microsoft.com/office/powerpoint/2010/main" val="1717751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7584" y="620688"/>
            <a:ext cx="7272808" cy="5355312"/>
          </a:xfrm>
          <a:prstGeom prst="rect">
            <a:avLst/>
          </a:prstGeom>
        </p:spPr>
        <p:txBody>
          <a:bodyPr wrap="square">
            <a:spAutoFit/>
          </a:bodyPr>
          <a:lstStyle/>
          <a:p>
            <a:r>
              <a:rPr lang="kk-KZ" dirty="0"/>
              <a:t>Бүкіл адамзат баласы бір ғана әлемде өмір сүреді. Сондықтан сол бір ғана әлем жайлы танымы да, түсінігі де ұқсас келеді. Дегенмен әлемдегі сан мыңдаған халық пен ұлт өкілдерінің әлем туралы түсінігі мен танымында ерекшеліктер болатындығын да жоққа шығаруға болмайды. Бұл ерекшелік әрбір ұлт пен халықтың тарихына, салт-дәстүріне, менталитеті мен территориялық орналасқан жеріне т.б. жайттарға байланысты болатындығы хақ. Әрбір халық, сол халықтың өкілі әлем бейнесін өнерде (суретте, биде, әнде, күйде т.б.), ғылымында, салт-дәстүрінде т.б. өзінше бейнелейді. Дегенмен «әлем бейнесінің» нағыз айқын да дәл көрінісін ТІЛ арқылы ғана жеткізуге болады. «Әлемнің тілдегі бейнесі» ұлттың жеке өкілінің танымы мен талғамын байқатып қана қоймай, сол ұлттың өткені мен бүгінінен хабар беріп, ертеңге мұра ретінде қалдырылады. Әрбір халықтың әлемді тілде бейнелеуін зерделеу үшін сол ұлттың тарихымен, менталитетімен, барлық өнер шығармашылығымен, дүниетанымымен таныс болу керек. Тіл білімінің аударма саласы да кез келген халықтың рухани дүниетанымымен, болмысымен байланысып жатады. </a:t>
            </a:r>
            <a:endParaRPr lang="ru-RU" dirty="0"/>
          </a:p>
        </p:txBody>
      </p:sp>
    </p:spTree>
    <p:extLst>
      <p:ext uri="{BB962C8B-B14F-4D97-AF65-F5344CB8AC3E}">
        <p14:creationId xmlns:p14="http://schemas.microsoft.com/office/powerpoint/2010/main" val="2983522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70087" y="1412776"/>
            <a:ext cx="6408712" cy="2585323"/>
          </a:xfrm>
          <a:prstGeom prst="rect">
            <a:avLst/>
          </a:prstGeom>
        </p:spPr>
        <p:txBody>
          <a:bodyPr wrap="square">
            <a:spAutoFit/>
          </a:bodyPr>
          <a:lstStyle/>
          <a:p>
            <a:r>
              <a:rPr lang="kk-KZ" dirty="0"/>
              <a:t>Аударма – тіл қызметінің бір түрі ретінде бір тілде айтылған ойларды басқа тілдің құралдарымен соған сәйкестікте немесе толық құндылықта беру процесі. Сәйкестіктегі және толық құндылықтағы аударма түпнұсқаның ерекшелігі мен мазмұнын дәл және толық түрде жеткізумен бірге, оның тілдік түрлерін барлық құрылымдық ерекшеліктерімен, стилімен, лексика және грамматикасымен қоса есептегенде, аударма жасалатын тілдің мінсіз үйлесімділігімен тиянақталады.</a:t>
            </a:r>
            <a:endParaRPr lang="ru-RU" dirty="0"/>
          </a:p>
        </p:txBody>
      </p:sp>
    </p:spTree>
    <p:extLst>
      <p:ext uri="{BB962C8B-B14F-4D97-AF65-F5344CB8AC3E}">
        <p14:creationId xmlns:p14="http://schemas.microsoft.com/office/powerpoint/2010/main" val="2906706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87624" y="1052736"/>
            <a:ext cx="6768752" cy="3693319"/>
          </a:xfrm>
          <a:prstGeom prst="rect">
            <a:avLst/>
          </a:prstGeom>
        </p:spPr>
        <p:txBody>
          <a:bodyPr wrap="square">
            <a:spAutoFit/>
          </a:bodyPr>
          <a:lstStyle/>
          <a:p>
            <a:r>
              <a:rPr lang="kk-KZ" dirty="0"/>
              <a:t>Аударма объектісі дерексіз жүйе емес, осыған орай нақты тілдік мәтін екеніне назар аударып, зейін қойып отырған жөн. Аудармашының жұмысы осы нақты мәтіннің тіліне байланысты істелетін нақты әрекеттерден тұратынын дәйім ескеріп отырған ұтады. Ол нақты әрекеттер қандай? Ендігі сөз солар туралы. Аудармада бара-барлыққа жету аудармашыдан әрқилы тіларалық өзгертулер жасай білуді талап етеді. Мұндай өзгертулер аударматануда трансформалау (трансформация) деп аталып жүр. Мұндай трансформалаулар көбінесе түпнұсқа тіліндегі хабар, мағлұматтарды, ақпаратты, мазмұнды аударма тіл нормаларын сақтай отырып жеткізу мақсатына бағындырылады. </a:t>
            </a:r>
            <a:endParaRPr lang="ru-RU" dirty="0"/>
          </a:p>
        </p:txBody>
      </p:sp>
    </p:spTree>
    <p:extLst>
      <p:ext uri="{BB962C8B-B14F-4D97-AF65-F5344CB8AC3E}">
        <p14:creationId xmlns:p14="http://schemas.microsoft.com/office/powerpoint/2010/main" val="2355623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87624" y="1052736"/>
            <a:ext cx="6696744" cy="2585323"/>
          </a:xfrm>
          <a:prstGeom prst="rect">
            <a:avLst/>
          </a:prstGeom>
        </p:spPr>
        <p:txBody>
          <a:bodyPr wrap="square">
            <a:spAutoFit/>
          </a:bodyPr>
          <a:lstStyle/>
          <a:p>
            <a:r>
              <a:rPr lang="kk-KZ" dirty="0"/>
              <a:t>Аударма жасаудың техникасы – қостілділік жағдайында аударма процесінде пайдаланылатын кәсіби тәсілдердің жиынтығы. Аудармашының мәтінді талдау негізінде оның морфологиялық құрылымын, бейресми сөздердің грамматикалық категориясын, олардың мағыналық байланысын тез қалпына келтіре білудегі кәсіби шеберлігі, сөздердің қолданылу ерекшеліктерін білу және онымен жұмыс істеу қабілеті. Түпнұсқадағы ақпаратты «сіңіру» әдетте «мағынаны түсіну» деп аталады.</a:t>
            </a:r>
            <a:endParaRPr lang="ru-RU" dirty="0"/>
          </a:p>
        </p:txBody>
      </p:sp>
    </p:spTree>
    <p:extLst>
      <p:ext uri="{BB962C8B-B14F-4D97-AF65-F5344CB8AC3E}">
        <p14:creationId xmlns:p14="http://schemas.microsoft.com/office/powerpoint/2010/main" val="2545004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87624" y="1124743"/>
            <a:ext cx="6912768" cy="3693319"/>
          </a:xfrm>
          <a:prstGeom prst="rect">
            <a:avLst/>
          </a:prstGeom>
        </p:spPr>
        <p:txBody>
          <a:bodyPr wrap="square">
            <a:spAutoFit/>
          </a:bodyPr>
          <a:lstStyle/>
          <a:p>
            <a:r>
              <a:rPr lang="kk-KZ" dirty="0"/>
              <a:t>Аудармашының неғұрлым тәжірибесі аз, еңбексүйгіштігі мен қабілеті төмен болса (бірінші кезекте көркем аудармаға қатысты), онда өзін-өзі ақтамайтын еркіндік пен ойдан шығаруға жол бере отырып, аудармада барған сайын өзіндік түрлендіруге, бұрмалауға салынып кетеді. Тәжірибелі аудармашы өзінің шығармашылық қиялын түпнұсқаның дәлдігі мен дұрыстығына негіздейді. Егер аудармашы тар шеңбердегі мамандық иесі әрі мамандану деңгейіндегі даярлығы нашар болса, ол жүйелі түрде арнайы әдебиетті оқи отырып, сол саладағы жаңалықтарға зер салу арқылы өзінің зерде-зейінін мамандық жайлы біліммен байыта отырып, жұмыстағы өзінің әріптестерінің тәжірибесінен үйрене келе, бұл олқылықтың орнын толтыруы тиіс. </a:t>
            </a:r>
            <a:endParaRPr lang="ru-RU" dirty="0"/>
          </a:p>
        </p:txBody>
      </p:sp>
    </p:spTree>
    <p:extLst>
      <p:ext uri="{BB962C8B-B14F-4D97-AF65-F5344CB8AC3E}">
        <p14:creationId xmlns:p14="http://schemas.microsoft.com/office/powerpoint/2010/main" val="972417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87624" y="1196752"/>
            <a:ext cx="6840760" cy="3416320"/>
          </a:xfrm>
          <a:prstGeom prst="rect">
            <a:avLst/>
          </a:prstGeom>
        </p:spPr>
        <p:txBody>
          <a:bodyPr wrap="square">
            <a:spAutoFit/>
          </a:bodyPr>
          <a:lstStyle/>
          <a:p>
            <a:r>
              <a:rPr lang="kk-KZ" dirty="0"/>
              <a:t>Қазіргі заманғы аударма теориясында түпнұсқаның ұлттық және тарихи ерекшелігін сақтау қажеттігіне аса назар аударылады. Осы ретте көркем аударма аударманың басқа түрлеріндей ақпаратты жеткізуді басты меже санап қоймай, өзге мәдениет өкілі болып табылатын, түпнұсқа мәдениетімен жете таныс емес аударма оқырманы түпнұсқа шығарманың бүкіл көркемдікэстетикалық маңызын, оның образдарының көркемдігі мен ондағы көңіл-күйдің тереңдігін толықтай қабылдауы үшін түпнұсқаның образдылығын, оның бояуын қайта жаңғыртуды көздейді. Сондықтан да ақпараттық мәтіндердің аудармашысына қарағанда, көркем мәтін аудармашысының міндеті едәуір күрделі десе болады. </a:t>
            </a:r>
            <a:endParaRPr lang="ru-RU" dirty="0"/>
          </a:p>
        </p:txBody>
      </p:sp>
    </p:spTree>
    <p:extLst>
      <p:ext uri="{BB962C8B-B14F-4D97-AF65-F5344CB8AC3E}">
        <p14:creationId xmlns:p14="http://schemas.microsoft.com/office/powerpoint/2010/main" val="11255311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24930" y="1196752"/>
            <a:ext cx="6696744" cy="2862322"/>
          </a:xfrm>
          <a:prstGeom prst="rect">
            <a:avLst/>
          </a:prstGeom>
        </p:spPr>
        <p:txBody>
          <a:bodyPr wrap="square">
            <a:spAutoFit/>
          </a:bodyPr>
          <a:lstStyle/>
          <a:p>
            <a:r>
              <a:rPr lang="kk-KZ" dirty="0"/>
              <a:t>Қорытындылай айтатын болсақ, реалиилерді бір халықтың тұрмысына, мәдениетіне, мемлекеттік құрылымына тән және өзге халықтарда кездеспейтін заттар мен құбылыстарды атайтын лексикалық бірліктер ретінде қарастырамыз. Осындай ұлттық-тарихи колориттің тасымалдаушысы бола отырып, реалиилердің өзге тілдерде дәлмедәл сәйкестіктері болмайды. Аудармада реалиилерді дұрыс жеткізу үшін аудармашы түпнұсқа тіліндегі реалиилерді білуі, олар туралы дұрыс түсінікке ие болуы шарт. </a:t>
            </a:r>
            <a:endParaRPr lang="ru-RU" dirty="0"/>
          </a:p>
        </p:txBody>
      </p:sp>
    </p:spTree>
    <p:extLst>
      <p:ext uri="{BB962C8B-B14F-4D97-AF65-F5344CB8AC3E}">
        <p14:creationId xmlns:p14="http://schemas.microsoft.com/office/powerpoint/2010/main" val="19433460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Кнопка">
  <a:themeElements>
    <a:clrScheme name="Кнопка">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Кнопка">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Кнопка">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12</TotalTime>
  <Words>800</Words>
  <Application>Microsoft Office PowerPoint</Application>
  <PresentationFormat>Экран (4:3)</PresentationFormat>
  <Paragraphs>27</Paragraphs>
  <Slides>10</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10</vt:i4>
      </vt:variant>
    </vt:vector>
  </HeadingPairs>
  <TitlesOfParts>
    <vt:vector size="16" baseType="lpstr">
      <vt:lpstr>Arial</vt:lpstr>
      <vt:lpstr>Brush Script MT</vt:lpstr>
      <vt:lpstr>Constantia</vt:lpstr>
      <vt:lpstr>Franklin Gothic Book</vt:lpstr>
      <vt:lpstr>Rage Italic</vt:lpstr>
      <vt:lpstr>Кнопка</vt:lpstr>
      <vt:lpstr>Аудармадағы түсіну және жеткізу</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Аудармадағы түсіну және жеткізу</dc:title>
  <dc:creator>Acer</dc:creator>
  <cp:lastModifiedBy>Пользователь</cp:lastModifiedBy>
  <cp:revision>3</cp:revision>
  <dcterms:created xsi:type="dcterms:W3CDTF">2021-10-05T18:04:13Z</dcterms:created>
  <dcterms:modified xsi:type="dcterms:W3CDTF">2022-01-16T20:45:33Z</dcterms:modified>
</cp:coreProperties>
</file>